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5"/>
  </p:notesMasterIdLst>
  <p:handoutMasterIdLst>
    <p:handoutMasterId r:id="rId16"/>
  </p:handoutMasterIdLst>
  <p:sldIdLst>
    <p:sldId id="258" r:id="rId3"/>
    <p:sldId id="342" r:id="rId4"/>
    <p:sldId id="331" r:id="rId5"/>
    <p:sldId id="346" r:id="rId6"/>
    <p:sldId id="323" r:id="rId7"/>
    <p:sldId id="321" r:id="rId8"/>
    <p:sldId id="333" r:id="rId9"/>
    <p:sldId id="344" r:id="rId10"/>
    <p:sldId id="345" r:id="rId11"/>
    <p:sldId id="341" r:id="rId12"/>
    <p:sldId id="343" r:id="rId13"/>
    <p:sldId id="260" r:id="rId14"/>
  </p:sldIdLst>
  <p:sldSz cx="9144000" cy="6858000" type="screen4x3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99"/>
    <a:srgbClr val="1C2D76"/>
    <a:srgbClr val="336699"/>
    <a:srgbClr val="CC33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1" autoAdjust="0"/>
    <p:restoredTop sz="75621" autoAdjust="0"/>
  </p:normalViewPr>
  <p:slideViewPr>
    <p:cSldViewPr>
      <p:cViewPr varScale="1">
        <p:scale>
          <a:sx n="78" d="100"/>
          <a:sy n="78" d="100"/>
        </p:scale>
        <p:origin x="7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318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6B8CE-A8DA-4E7D-B243-06954A884F2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78FC-2905-4A69-96D7-DC316541328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4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4F90E-267B-4321-B505-580A5BF67DC4}" type="datetimeFigureOut">
              <a:rPr lang="it-IT" smtClean="0"/>
              <a:t>13/06/2017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FAE67-3010-41B3-8176-D9B262BC39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000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398838" cy="2549525"/>
          </a:xfrm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202" y="3229793"/>
            <a:ext cx="7942238" cy="305802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6385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10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496" y="3201596"/>
            <a:ext cx="7941310" cy="3058954"/>
          </a:xfrm>
          <a:noFill/>
        </p:spPr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360000" algn="just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45147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11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496" y="3201596"/>
            <a:ext cx="7941310" cy="3058954"/>
          </a:xfrm>
          <a:noFill/>
        </p:spPr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12251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8000"/>
            <a:ext cx="3398838" cy="2549525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27606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2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496" y="3201596"/>
            <a:ext cx="7941310" cy="3058954"/>
          </a:xfrm>
          <a:noFill/>
        </p:spPr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23538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3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496" y="3201596"/>
            <a:ext cx="7941310" cy="3058954"/>
          </a:xfrm>
          <a:noFill/>
        </p:spPr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7370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4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496" y="3201596"/>
            <a:ext cx="7941310" cy="3058954"/>
          </a:xfrm>
          <a:noFill/>
        </p:spPr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91485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5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496" y="3201596"/>
            <a:ext cx="7941310" cy="3058954"/>
          </a:xfr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571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6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496" y="3201596"/>
            <a:ext cx="7941310" cy="3058954"/>
          </a:xfrm>
          <a:noFill/>
        </p:spPr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947032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7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496" y="3201596"/>
            <a:ext cx="7941310" cy="3058954"/>
          </a:xfrm>
          <a:noFill/>
        </p:spPr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82463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8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496" y="3201596"/>
            <a:ext cx="7941310" cy="3058954"/>
          </a:xfrm>
          <a:noFill/>
        </p:spPr>
        <p:txBody>
          <a:bodyPr/>
          <a:lstStyle/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659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9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496" y="3201596"/>
            <a:ext cx="7941310" cy="3058954"/>
          </a:xfrm>
          <a:noFill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GB" b="0" dirty="0" smtClean="0"/>
          </a:p>
        </p:txBody>
      </p:sp>
    </p:spTree>
    <p:extLst>
      <p:ext uri="{BB962C8B-B14F-4D97-AF65-F5344CB8AC3E}">
        <p14:creationId xmlns:p14="http://schemas.microsoft.com/office/powerpoint/2010/main" val="1266134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85BA9-6E3E-466B-AAB4-35EC58C8A8C6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5F36D-C8CA-4599-98CE-130636B325BC}" type="slidenum">
              <a:rPr lang="en-GB">
                <a:solidFill>
                  <a:srgbClr val="000000"/>
                </a:solidFill>
              </a:rPr>
              <a:pPr/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9674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60ED0-4253-420F-8B4C-EAEFE2816EEE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1E552-7782-4CC8-86B2-C16805E03E30}" type="slidenum">
              <a:rPr lang="en-GB">
                <a:solidFill>
                  <a:srgbClr val="000000"/>
                </a:solidFill>
              </a:rPr>
              <a:pPr/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7462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0A6F1-F708-4541-9C97-C96D5C84CEDB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D18EE-E754-4DC4-84B2-0697FA9056CF}" type="slidenum">
              <a:rPr lang="en-GB">
                <a:solidFill>
                  <a:srgbClr val="000000"/>
                </a:solidFill>
              </a:rPr>
              <a:pPr/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05859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t-IT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71DED-B8E1-4C3D-819E-0A2D2F43E806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77A12B-191A-4C92-8529-99346B45B223}" type="slidenum">
              <a:rPr lang="en-GB">
                <a:solidFill>
                  <a:srgbClr val="000000"/>
                </a:solidFill>
              </a:rPr>
              <a:pPr/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80919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C355C8-69E9-4CAD-811F-27117DBBC97E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BE638-E086-40DD-B1DA-E8CFDDB6B25C}" type="slidenum">
              <a:rPr lang="en-GB">
                <a:solidFill>
                  <a:srgbClr val="000000"/>
                </a:solidFill>
              </a:rPr>
              <a:pPr/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55338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E1AA0-16C9-4DBC-B3F7-9075B219F923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A07DB-AE9B-4FE3-A814-E3BC23FF8356}" type="slidenum">
              <a:rPr lang="en-GB">
                <a:solidFill>
                  <a:srgbClr val="000000"/>
                </a:solidFill>
              </a:rPr>
              <a:pPr/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8761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it-IT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1D704-7CE5-4EF6-ADE4-0486B6086683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2CA7A-55F7-4B27-AEA3-CCA9FE460B14}" type="slidenum">
              <a:rPr lang="en-GB">
                <a:solidFill>
                  <a:srgbClr val="000000"/>
                </a:solidFill>
              </a:rPr>
              <a:pPr/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962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874DA-22E1-471B-9C34-EB46F0F87F51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673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822BD-E8E9-421F-A332-F15AD92CAB17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572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FCD19-0B92-4438-B054-196998156F19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117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E3F18-8115-4229-999F-8BA47C010585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4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ECF79-25FE-425F-BB9C-CC53A8C6C2AF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34E197-48EC-4023-A0AB-766A773051B2}" type="slidenum">
              <a:rPr lang="en-GB">
                <a:solidFill>
                  <a:srgbClr val="000000"/>
                </a:solidFill>
              </a:rPr>
              <a:pPr/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805365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33078-7B32-4E89-8F2E-A95930A3B60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8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06929-1356-494E-8D9A-CF6B03713EB2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368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E5D7F-0480-4895-9159-335D02B93736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078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87BB7-9A5E-41A3-B1D1-33D7CD1E766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315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630D5-431D-4FC1-9555-730B42611565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6943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0B11-D47E-4A6E-9353-CE962BFD1CD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2319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FD4FB-5198-4BE6-B35D-3D6F73A7A36D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7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DC075-4860-4535-8E8C-DC5031103504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E393F-A5B1-4EE8-AB72-36ABC21FCE6F}" type="slidenum">
              <a:rPr lang="en-GB">
                <a:solidFill>
                  <a:srgbClr val="000000"/>
                </a:solidFill>
              </a:rPr>
              <a:pPr/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08490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2C162-6FB6-4867-BCC4-9D767CC589CF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49C5C-98A7-4E2A-8FA8-D6B86A5A181B}" type="slidenum">
              <a:rPr lang="en-GB">
                <a:solidFill>
                  <a:srgbClr val="000000"/>
                </a:solidFill>
              </a:rPr>
              <a:pPr/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87341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9A813F-A55A-4849-9F3E-A827DDB357CE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A09384-1C67-4FC3-8109-265E35913867}" type="slidenum">
              <a:rPr lang="en-GB">
                <a:solidFill>
                  <a:srgbClr val="000000"/>
                </a:solidFill>
              </a:rPr>
              <a:pPr/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8715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BD4D3-012F-42F2-AED8-7DDD7CA1C07B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5FB6A-E01E-4F4A-8C5B-019B62F5E256}" type="slidenum">
              <a:rPr lang="en-GB">
                <a:solidFill>
                  <a:srgbClr val="000000"/>
                </a:solidFill>
              </a:rPr>
              <a:pPr/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26442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478D0A-5D10-4EB8-9FA2-913C14CFE496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0454A-190E-4257-A38C-625D847857B3}" type="slidenum">
              <a:rPr lang="en-GB">
                <a:solidFill>
                  <a:srgbClr val="000000"/>
                </a:solidFill>
              </a:rPr>
              <a:pPr/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7729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D33FF7-C6A0-48C4-A92C-8EACA4E8B9C9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867AE-49EF-4B2C-84B2-8EC81D4EA8BC}" type="slidenum">
              <a:rPr lang="en-GB">
                <a:solidFill>
                  <a:srgbClr val="000000"/>
                </a:solidFill>
              </a:rPr>
              <a:pPr/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8981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326BC-9CDA-4E17-9F44-F7FCC9979C65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86246-08E3-4C2B-8597-4A123097A60E}" type="slidenum">
              <a:rPr lang="en-GB">
                <a:solidFill>
                  <a:srgbClr val="000000"/>
                </a:solidFill>
              </a:rPr>
              <a:pPr/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4982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772C47C-1854-445C-8B23-E83AAF4D3934}" type="datetime1">
              <a:rPr lang="it-IT" smtClean="0">
                <a:solidFill>
                  <a:srgbClr val="000000"/>
                </a:solidFill>
              </a:rPr>
              <a:t>13/06/2017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Giorgio Gobbi –  ACC workshop - 4 May 2017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2C7D239-B1E5-4EAD-94C4-93B3F2809865}" type="slidenum">
              <a:rPr lang="en-GB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78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med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248400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/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Giorgio Gobbi –  ACC workshop - 4 May 2017</a:t>
            </a: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248400"/>
            <a:ext cx="1077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A354FB-9DF2-457F-A8D5-F5BBF666E71A}" type="slidenum">
              <a:rPr lang="it-IT">
                <a:solidFill>
                  <a:srgbClr val="000000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9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107504" y="1174831"/>
            <a:ext cx="8856984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r>
              <a:rPr lang="it-IT" sz="2200" b="1" dirty="0" smtClean="0">
                <a:solidFill>
                  <a:srgbClr val="99FFCC"/>
                </a:solidFill>
                <a:latin typeface="Arial" charset="0"/>
              </a:rPr>
              <a:t>  </a:t>
            </a:r>
          </a:p>
          <a:p>
            <a:pPr marL="0" lvl="4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Nuovi strumenti di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finanziamento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4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l’esperienza dei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Schuldscheindarlehen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 Germania e il confronto con i Mini-Bond in Italia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marL="0" lvl="4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3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4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it-IT" sz="3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European</a:t>
            </a:r>
            <a:r>
              <a:rPr lang="it-IT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3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perspective</a:t>
            </a:r>
            <a:r>
              <a:rPr lang="it-IT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on private </a:t>
            </a:r>
            <a:r>
              <a:rPr lang="it-IT" sz="36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placements</a:t>
            </a:r>
            <a:endParaRPr lang="it-IT" sz="3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4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endParaRPr lang="it-IT" sz="20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marL="0" lvl="4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endParaRPr lang="it-IT" b="1" i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marL="0" lvl="4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it-IT" b="1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Giovanni Guazzarotti</a:t>
            </a:r>
          </a:p>
          <a:p>
            <a:pPr marL="0" lvl="4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it-IT" b="1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Servizio Stabilità Finanziaria</a:t>
            </a:r>
          </a:p>
          <a:p>
            <a:pPr marL="0" lvl="4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endParaRPr lang="it-IT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marL="806450" lvl="4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endParaRPr lang="it-IT" sz="20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347141" name="Picture 3" descr="BIeuro_RGB cop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0648"/>
            <a:ext cx="3672407" cy="857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84213" y="6248400"/>
            <a:ext cx="77755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Giovanni Guazzarotti  –  Common Italian-German Workshop on Private Placement –  2017</a:t>
            </a:r>
            <a:endParaRPr lang="it-IT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80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251520" y="188640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400" b="1" dirty="0" smtClean="0">
                <a:solidFill>
                  <a:srgbClr val="004D99"/>
                </a:solidFill>
                <a:latin typeface="Arial" charset="0"/>
              </a:rPr>
              <a:t>B</a:t>
            </a:r>
            <a:r>
              <a:rPr lang="it-IT" sz="2000" b="1" dirty="0" smtClean="0">
                <a:solidFill>
                  <a:srgbClr val="004D99"/>
                </a:solidFill>
                <a:latin typeface="Arial" charset="0"/>
              </a:rPr>
              <a:t>OND HOLDERS</a:t>
            </a:r>
            <a:endParaRPr lang="it-IT" sz="2000" b="1" dirty="0">
              <a:solidFill>
                <a:srgbClr val="004D99"/>
              </a:solidFill>
              <a:latin typeface="Arial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z="1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10</a:t>
            </a:fld>
            <a:endParaRPr lang="it-IT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7509" y="816643"/>
            <a:ext cx="8457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percentage shares based on outstanding amounts; end 2015</a:t>
            </a:r>
            <a:endParaRPr lang="en-US" sz="2000" i="1" dirty="0">
              <a:solidFill>
                <a:srgbClr val="004D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84213" y="6248400"/>
            <a:ext cx="77755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Giovanni Guazzarotti  –  Common Italian-German Workshop on Private Placement –  2017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V="1">
            <a:off x="322782" y="692696"/>
            <a:ext cx="8487631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27509" y="5301208"/>
            <a:ext cx="84876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Sources: Bank of Italy, </a:t>
            </a:r>
            <a:r>
              <a:rPr lang="en-US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Cerved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22781" y="1556792"/>
            <a:ext cx="8487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200150" algn="l"/>
                <a:tab pos="5372100" algn="l"/>
              </a:tabLst>
            </a:pP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SMEs 	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Large firms 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82" y="1949530"/>
            <a:ext cx="8540750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64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251520" y="188640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400" b="1" dirty="0" smtClean="0">
                <a:solidFill>
                  <a:srgbClr val="004D99"/>
                </a:solidFill>
                <a:latin typeface="Arial" charset="0"/>
              </a:rPr>
              <a:t>C</a:t>
            </a:r>
            <a:r>
              <a:rPr lang="it-IT" sz="2000" b="1" dirty="0" smtClean="0">
                <a:solidFill>
                  <a:srgbClr val="004D99"/>
                </a:solidFill>
                <a:latin typeface="Arial" charset="0"/>
              </a:rPr>
              <a:t>REATING A EUROPEAN MARKET FOR PRIVATE PLACEMENTS</a:t>
            </a:r>
            <a:endParaRPr lang="it-IT" sz="2000" b="1" dirty="0">
              <a:solidFill>
                <a:srgbClr val="004D99"/>
              </a:solidFill>
              <a:latin typeface="Arial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z="1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11</a:t>
            </a:fld>
            <a:endParaRPr lang="it-IT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84213" y="6248400"/>
            <a:ext cx="77755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Giovanni Guazzarotti  –  Common Italian-German Workshop on Private Placement –  2017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V="1">
            <a:off x="322782" y="692696"/>
            <a:ext cx="8487631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82564" y="1196752"/>
            <a:ext cx="8414876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Long-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fiscal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regulatory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incentives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capital, public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sponsored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funds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firms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investors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harmonised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SMEs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counseling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Market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harmonised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specialized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intermediaries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remove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cross-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border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tax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barriers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harmonize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insolvency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laws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secondary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market for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loans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20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9512" y="2891343"/>
            <a:ext cx="87849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90500" algn="l"/>
                <a:tab pos="627063" algn="l"/>
                <a:tab pos="1160463" algn="l"/>
                <a:tab pos="2155825" algn="l"/>
                <a:tab pos="5472113" algn="l"/>
              </a:tabLst>
              <a:defRPr sz="3200" b="1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i="1" dirty="0" err="1" smtClean="0">
                <a:solidFill>
                  <a:srgbClr val="004D99"/>
                </a:solidFill>
              </a:rPr>
              <a:t>Thank</a:t>
            </a:r>
            <a:r>
              <a:rPr lang="it-IT" i="1" dirty="0" smtClean="0">
                <a:solidFill>
                  <a:srgbClr val="004D99"/>
                </a:solidFill>
              </a:rPr>
              <a:t> </a:t>
            </a:r>
            <a:r>
              <a:rPr lang="it-IT" i="1" dirty="0" err="1" smtClean="0">
                <a:solidFill>
                  <a:srgbClr val="004D99"/>
                </a:solidFill>
              </a:rPr>
              <a:t>you</a:t>
            </a:r>
            <a:r>
              <a:rPr lang="it-IT" i="1" dirty="0" smtClean="0">
                <a:solidFill>
                  <a:srgbClr val="004D99"/>
                </a:solidFill>
              </a:rPr>
              <a:t> for </a:t>
            </a:r>
            <a:r>
              <a:rPr lang="it-IT" i="1" dirty="0" err="1" smtClean="0">
                <a:solidFill>
                  <a:srgbClr val="004D99"/>
                </a:solidFill>
              </a:rPr>
              <a:t>your</a:t>
            </a:r>
            <a:r>
              <a:rPr lang="it-IT" i="1" dirty="0" smtClean="0">
                <a:solidFill>
                  <a:srgbClr val="004D99"/>
                </a:solidFill>
              </a:rPr>
              <a:t> </a:t>
            </a:r>
            <a:r>
              <a:rPr lang="it-IT" i="1" dirty="0" err="1" smtClean="0">
                <a:solidFill>
                  <a:srgbClr val="004D99"/>
                </a:solidFill>
              </a:rPr>
              <a:t>attention</a:t>
            </a:r>
            <a:endParaRPr lang="it-IT" i="1" dirty="0" smtClean="0">
              <a:solidFill>
                <a:srgbClr val="004D99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DE5D7F-0480-4895-9159-335D02B93736}" type="slidenum">
              <a:rPr lang="it-IT" sz="1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12</a:t>
            </a:fld>
            <a:endParaRPr lang="it-IT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84213" y="6248400"/>
            <a:ext cx="77755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Giovanni Guazzarotti  –  Common Italian-German Workshop on Private Placement –  2017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1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251520" y="188640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400" b="1" dirty="0" smtClean="0">
                <a:solidFill>
                  <a:srgbClr val="004D99"/>
                </a:solidFill>
                <a:latin typeface="Arial" charset="0"/>
              </a:rPr>
              <a:t>O</a:t>
            </a:r>
            <a:r>
              <a:rPr lang="it-IT" sz="2000" b="1" dirty="0" smtClean="0">
                <a:solidFill>
                  <a:srgbClr val="004D99"/>
                </a:solidFill>
                <a:latin typeface="Arial" charset="0"/>
              </a:rPr>
              <a:t>UTLINE</a:t>
            </a:r>
            <a:endParaRPr lang="it-IT" sz="2000" b="1" dirty="0">
              <a:solidFill>
                <a:srgbClr val="004D99"/>
              </a:solidFill>
              <a:latin typeface="Arial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z="1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it-IT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84213" y="6248400"/>
            <a:ext cx="77755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Giovanni Guazzarotti  –  Common Italian-German Workshop on Private Placement –  2017</a:t>
            </a:r>
            <a:endParaRPr lang="it-IT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V="1">
            <a:off x="322782" y="692696"/>
            <a:ext cx="8487631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9159" y="1556792"/>
            <a:ext cx="841487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more non-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economics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of private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placements</a:t>
            </a: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case of the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Italian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corporate bond market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Creating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market for private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placements</a:t>
            </a: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6492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251520" y="188640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400" b="1" dirty="0" smtClean="0">
                <a:solidFill>
                  <a:srgbClr val="004D99"/>
                </a:solidFill>
                <a:latin typeface="Arial" charset="0"/>
              </a:rPr>
              <a:t>L</a:t>
            </a:r>
            <a:r>
              <a:rPr lang="it-IT" sz="2000" b="1" dirty="0" smtClean="0">
                <a:solidFill>
                  <a:srgbClr val="004D99"/>
                </a:solidFill>
                <a:latin typeface="Arial" charset="0"/>
              </a:rPr>
              <a:t>IABILITIES OF NON FINANCIAL COMPANIES</a:t>
            </a:r>
            <a:endParaRPr lang="it-IT" sz="2000" b="1" dirty="0">
              <a:solidFill>
                <a:srgbClr val="004D99"/>
              </a:solidFill>
              <a:latin typeface="Arial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z="1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it-IT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2782" y="822442"/>
            <a:ext cx="8425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err="1" smtClean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percentage</a:t>
            </a:r>
            <a:r>
              <a:rPr lang="it-IT" sz="2000" i="1" dirty="0" smtClean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dirty="0" err="1" smtClean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points</a:t>
            </a:r>
            <a:endParaRPr lang="it-IT" sz="2000" i="1" dirty="0">
              <a:solidFill>
                <a:srgbClr val="004D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84213" y="6248400"/>
            <a:ext cx="77755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Giovanni Guazzarotti  –  Common Italian-German Workshop on Private Placement –  2017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V="1">
            <a:off x="322782" y="692696"/>
            <a:ext cx="8487631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31" y="1556792"/>
            <a:ext cx="8326532" cy="3692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281658" y="5662956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ECB and Italian financial accounts.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8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251520" y="188640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400" b="1" dirty="0" smtClean="0">
                <a:solidFill>
                  <a:srgbClr val="004D99"/>
                </a:solidFill>
                <a:latin typeface="Arial" charset="0"/>
              </a:rPr>
              <a:t>D</a:t>
            </a:r>
            <a:r>
              <a:rPr lang="it-IT" sz="2000" b="1" dirty="0" smtClean="0">
                <a:solidFill>
                  <a:srgbClr val="004D99"/>
                </a:solidFill>
                <a:latin typeface="Arial" charset="0"/>
              </a:rPr>
              <a:t>RAWBACKS OF A BANK-BASED FINANCING MODEL</a:t>
            </a:r>
            <a:endParaRPr lang="it-IT" sz="2000" b="1" dirty="0">
              <a:solidFill>
                <a:srgbClr val="004D99"/>
              </a:solidFill>
              <a:latin typeface="Arial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z="1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it-IT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84213" y="6453336"/>
            <a:ext cx="7775575" cy="2522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Giovanni Guazzarotti  –  Common Italian-German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workshop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Private Placement –  2017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V="1">
            <a:off x="322782" y="692696"/>
            <a:ext cx="8487631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1" y="1268760"/>
            <a:ext cx="8136905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stability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recessions a self-reinforcing mechanism links firms’ financial fragility with the quality of banks’ balance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sheet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Long-term financing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bank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credit is not best suited to address the financing needs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firms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which have the highest growth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Banks’ business model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tougher regulation, high operating costs, new technologies, diversification of sources of income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07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07504" y="188639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400" b="1" dirty="0" smtClean="0">
                <a:solidFill>
                  <a:srgbClr val="004D99"/>
                </a:solidFill>
                <a:latin typeface="Arial" charset="0"/>
              </a:rPr>
              <a:t>E</a:t>
            </a:r>
            <a:r>
              <a:rPr lang="en-US" sz="2000" b="1" dirty="0" smtClean="0">
                <a:solidFill>
                  <a:srgbClr val="004D99"/>
                </a:solidFill>
                <a:latin typeface="Arial" charset="0"/>
              </a:rPr>
              <a:t>URO AREA: BANK LENDING TO PRIVATE SECTOR</a:t>
            </a:r>
            <a:endParaRPr lang="it-IT" sz="2000" b="1" dirty="0">
              <a:solidFill>
                <a:srgbClr val="004D99"/>
              </a:solidFill>
              <a:latin typeface="Arial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z="1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it-IT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28886" y="9087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monthly </a:t>
            </a:r>
            <a:r>
              <a:rPr lang="en-US" sz="2000" i="1" dirty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data, </a:t>
            </a:r>
            <a:r>
              <a:rPr lang="en-US" sz="2000" i="1" dirty="0" smtClean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annual growth rate</a:t>
            </a:r>
            <a:endParaRPr lang="it-IT" sz="2000" i="1" dirty="0">
              <a:solidFill>
                <a:srgbClr val="004D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84213" y="6248400"/>
            <a:ext cx="77755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Giovanni Guazzarotti  –  Common Italian-German Workshop on Private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Placement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V="1">
            <a:off x="251520" y="692696"/>
            <a:ext cx="8487631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12805" y="6060851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ECB.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606480" cy="39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7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79512" y="188640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400" b="1" dirty="0" smtClean="0">
                <a:solidFill>
                  <a:srgbClr val="004D99"/>
                </a:solidFill>
                <a:latin typeface="Arial" charset="0"/>
              </a:rPr>
              <a:t>I</a:t>
            </a:r>
            <a:r>
              <a:rPr lang="it-IT" sz="2000" b="1" dirty="0" smtClean="0">
                <a:solidFill>
                  <a:srgbClr val="004D99"/>
                </a:solidFill>
                <a:latin typeface="Arial" charset="0"/>
              </a:rPr>
              <a:t>TALY: BANK LOANS BY SIZE AND RISK CATEGORY</a:t>
            </a:r>
            <a:endParaRPr lang="it-IT" sz="2000" b="1" dirty="0">
              <a:solidFill>
                <a:srgbClr val="004D99"/>
              </a:solidFill>
              <a:latin typeface="Arial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z="1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6</a:t>
            </a:fld>
            <a:endParaRPr lang="it-IT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9087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err="1" smtClean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it-IT" sz="2000" i="1" dirty="0" smtClean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 2014-16; </a:t>
            </a:r>
            <a:r>
              <a:rPr lang="it-IT" sz="2000" i="1" dirty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12-month </a:t>
            </a:r>
            <a:r>
              <a:rPr lang="it-IT" sz="2000" i="1" dirty="0" err="1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percentage</a:t>
            </a:r>
            <a:r>
              <a:rPr lang="it-IT" sz="2000" i="1" dirty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dirty="0" err="1" smtClean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changes</a:t>
            </a:r>
            <a:endParaRPr lang="it-IT" sz="2000" i="1" dirty="0">
              <a:solidFill>
                <a:srgbClr val="004D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84213" y="6248400"/>
            <a:ext cx="77755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Giovanni Guazzarotti  –  Common Italian-German Workshop on Private Placement –  2017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V="1">
            <a:off x="322782" y="692696"/>
            <a:ext cx="8487631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07" y="1484784"/>
            <a:ext cx="7076986" cy="4333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322782" y="5945435"/>
            <a:ext cx="4608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Sources: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Based on 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Bank of Italy and </a:t>
            </a:r>
            <a:r>
              <a:rPr lang="en-US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Cerved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data.</a:t>
            </a:r>
            <a:endParaRPr lang="en-U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78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251520" y="188640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400" b="1" dirty="0" smtClean="0">
                <a:solidFill>
                  <a:srgbClr val="004D99"/>
                </a:solidFill>
                <a:latin typeface="Arial" charset="0"/>
              </a:rPr>
              <a:t>T</a:t>
            </a:r>
            <a:r>
              <a:rPr lang="it-IT" sz="2000" b="1" dirty="0" smtClean="0">
                <a:solidFill>
                  <a:srgbClr val="004D99"/>
                </a:solidFill>
                <a:latin typeface="Arial" charset="0"/>
              </a:rPr>
              <a:t>HE ECONOMICS OF PRIVATE PLACEMENTS</a:t>
            </a:r>
            <a:endParaRPr lang="it-IT" sz="2000" b="1" dirty="0">
              <a:solidFill>
                <a:srgbClr val="004D99"/>
              </a:solidFill>
              <a:latin typeface="Arial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z="1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it-IT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84213" y="6248400"/>
            <a:ext cx="77755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Giovanni Guazzarotti  –  Common Italian-German Workshop on Private Placement –  2017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V="1">
            <a:off x="322782" y="692696"/>
            <a:ext cx="8487631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7" y="1052736"/>
            <a:ext cx="84148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placement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vis-a-vis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loans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public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placements</a:t>
            </a: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Issuing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contractual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flexibility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liquidity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information,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returns</a:t>
            </a: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Firms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medium-to-large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firms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with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stretched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balance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high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prospects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long-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Investors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institutional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specialized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banks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substitute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credit or public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markets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(market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small: 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: 0.3% of GDP)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28005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79512" y="188640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400" b="1" dirty="0" smtClean="0">
                <a:solidFill>
                  <a:srgbClr val="004D99"/>
                </a:solidFill>
                <a:latin typeface="Arial" charset="0"/>
              </a:rPr>
              <a:t>T</a:t>
            </a:r>
            <a:r>
              <a:rPr lang="it-IT" sz="2000" b="1" dirty="0" smtClean="0">
                <a:solidFill>
                  <a:srgbClr val="004D99"/>
                </a:solidFill>
                <a:latin typeface="Arial" charset="0"/>
              </a:rPr>
              <a:t>HE ITALIAN CORPORATE BOND MARKET</a:t>
            </a:r>
            <a:endParaRPr lang="it-IT" sz="2000" b="1" dirty="0">
              <a:solidFill>
                <a:srgbClr val="004D99"/>
              </a:solidFill>
              <a:latin typeface="Arial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z="1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it-IT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82985" y="9087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err="1" smtClean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sz="2000" i="1" dirty="0" smtClean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sz="2000" i="1" dirty="0" err="1" smtClean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issues</a:t>
            </a:r>
            <a:r>
              <a:rPr lang="it-IT" sz="2000" i="1" dirty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it-IT" sz="2000" i="1" dirty="0" smtClean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dirty="0" err="1" smtClean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millions</a:t>
            </a:r>
            <a:r>
              <a:rPr lang="it-IT" sz="2000" i="1" dirty="0" smtClean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i="1" dirty="0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it-IT" sz="2000" i="1" dirty="0" err="1">
                <a:solidFill>
                  <a:srgbClr val="004D99"/>
                </a:solidFill>
                <a:latin typeface="Arial" pitchFamily="34" charset="0"/>
                <a:cs typeface="Arial" pitchFamily="34" charset="0"/>
              </a:rPr>
              <a:t>euros</a:t>
            </a:r>
            <a:endParaRPr lang="it-IT" sz="2000" i="1" dirty="0">
              <a:solidFill>
                <a:srgbClr val="004D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84213" y="6248400"/>
            <a:ext cx="77755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Giovanni Guazzarotti  –  Common Italian-German Workshop on Private Placement –  2017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V="1">
            <a:off x="322782" y="692696"/>
            <a:ext cx="8487631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22782" y="5945435"/>
            <a:ext cx="4608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Sources: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Based on 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Bank of Italy and </a:t>
            </a:r>
            <a:r>
              <a:rPr lang="en-US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Cerved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data.</a:t>
            </a:r>
            <a:endParaRPr lang="en-U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89" y="1628800"/>
            <a:ext cx="8313216" cy="411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412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79512" y="188640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400" b="1" dirty="0" smtClean="0">
                <a:solidFill>
                  <a:srgbClr val="004D99"/>
                </a:solidFill>
                <a:latin typeface="Arial" charset="0"/>
              </a:rPr>
              <a:t>B</a:t>
            </a:r>
            <a:r>
              <a:rPr lang="it-IT" sz="2000" b="1" dirty="0" smtClean="0">
                <a:solidFill>
                  <a:srgbClr val="004D99"/>
                </a:solidFill>
                <a:latin typeface="Arial" charset="0"/>
              </a:rPr>
              <a:t>OND ISSUERS</a:t>
            </a:r>
            <a:endParaRPr lang="it-IT" sz="2000" b="1" dirty="0">
              <a:solidFill>
                <a:srgbClr val="004D99"/>
              </a:solidFill>
              <a:latin typeface="Arial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2E7970-F950-4517-9483-F452B61B5FE3}" type="slidenum">
              <a:rPr lang="it-IT" sz="10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9</a:t>
            </a:fld>
            <a:endParaRPr lang="it-IT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84213" y="6248400"/>
            <a:ext cx="77755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Giovanni Guazzarotti  –  Common Italian-German Workshop on Private Placement –  2017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V="1">
            <a:off x="322782" y="692696"/>
            <a:ext cx="8487631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43345" y="980728"/>
            <a:ext cx="8569698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 analysis of the Italian market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(Accornero et al., Bank of Italy, 2015) shows that: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issuance depends on reputation and transparency (firm size, listing), sound economic and balance sheet situation (leverage, growth), investment activity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Currently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only a very small number of firms in Italy meet these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SMEs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hindered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by: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opacity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issuance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high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leverage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lack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(in 2015 40% of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firms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minibonds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7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7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7936</TotalTime>
  <Words>604</Words>
  <Application>Microsoft Office PowerPoint</Application>
  <PresentationFormat>Presentazione su schermo (4:3)</PresentationFormat>
  <Paragraphs>89</Paragraphs>
  <Slides>12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Struttura predefinita</vt:lpstr>
      <vt:lpstr>1_Struttura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Banca d'Italia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COSTANTINI FEDERICA</dc:creator>
  <cp:lastModifiedBy>Farris Emanuela</cp:lastModifiedBy>
  <cp:revision>892</cp:revision>
  <cp:lastPrinted>2017-06-13T17:39:48Z</cp:lastPrinted>
  <dcterms:created xsi:type="dcterms:W3CDTF">2014-06-04T07:10:15Z</dcterms:created>
  <dcterms:modified xsi:type="dcterms:W3CDTF">2017-06-13T17:40:09Z</dcterms:modified>
</cp:coreProperties>
</file>