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49" r:id="rId2"/>
    <p:sldMasterId id="2147483763" r:id="rId3"/>
    <p:sldMasterId id="2147483773" r:id="rId4"/>
  </p:sldMasterIdLst>
  <p:notesMasterIdLst>
    <p:notesMasterId r:id="rId12"/>
  </p:notesMasterIdLst>
  <p:handoutMasterIdLst>
    <p:handoutMasterId r:id="rId13"/>
  </p:handoutMasterIdLst>
  <p:sldIdLst>
    <p:sldId id="612" r:id="rId5"/>
    <p:sldId id="613" r:id="rId6"/>
    <p:sldId id="614" r:id="rId7"/>
    <p:sldId id="470" r:id="rId8"/>
    <p:sldId id="663" r:id="rId9"/>
    <p:sldId id="667" r:id="rId10"/>
    <p:sldId id="639" r:id="rId1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doren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AB"/>
    <a:srgbClr val="003E77"/>
    <a:srgbClr val="2F75B5"/>
    <a:srgbClr val="007A14"/>
    <a:srgbClr val="009218"/>
    <a:srgbClr val="EBF3FB"/>
    <a:srgbClr val="BDD7EE"/>
    <a:srgbClr val="8EA9DB"/>
    <a:srgbClr val="ADD8E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9255" autoAdjust="0"/>
  </p:normalViewPr>
  <p:slideViewPr>
    <p:cSldViewPr snapToObjects="1">
      <p:cViewPr>
        <p:scale>
          <a:sx n="90" d="100"/>
          <a:sy n="90" d="100"/>
        </p:scale>
        <p:origin x="-1760" y="216"/>
      </p:cViewPr>
      <p:guideLst>
        <p:guide orient="horz" pos="503"/>
        <p:guide orient="horz" pos="4065"/>
        <p:guide orient="horz" pos="238"/>
        <p:guide orient="horz" pos="3929"/>
        <p:guide orient="horz" pos="73"/>
        <p:guide orient="horz" pos="436"/>
        <p:guide pos="975"/>
        <p:guide pos="158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00870298996145"/>
          <c:y val="0.0288694073273564"/>
          <c:w val="0.893363287823879"/>
          <c:h val="0.8711821021008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'[Chart in Microsoft PowerPoint]Sheet1'!$B$19</c:f>
              <c:strCache>
                <c:ptCount val="1"/>
                <c:pt idx="0">
                  <c:v>BEI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'[Chart in Microsoft PowerPoint]Sheet1'!$A$20:$A$28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*</c:v>
                </c:pt>
                <c:pt idx="8">
                  <c:v>2015 *</c:v>
                </c:pt>
              </c:strCache>
            </c:strRef>
          </c:cat>
          <c:val>
            <c:numRef>
              <c:f>'[Chart in Microsoft PowerPoint]Sheet1'!$B$20:$B$28</c:f>
              <c:numCache>
                <c:formatCode>General</c:formatCode>
                <c:ptCount val="9"/>
                <c:pt idx="0">
                  <c:v>48.0</c:v>
                </c:pt>
                <c:pt idx="1">
                  <c:v>57.0</c:v>
                </c:pt>
                <c:pt idx="2">
                  <c:v>79.0</c:v>
                </c:pt>
                <c:pt idx="3">
                  <c:v>72.0</c:v>
                </c:pt>
                <c:pt idx="4">
                  <c:v>61.0</c:v>
                </c:pt>
                <c:pt idx="5">
                  <c:v>52.0</c:v>
                </c:pt>
                <c:pt idx="6">
                  <c:v>51.7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ser>
          <c:idx val="2"/>
          <c:order val="1"/>
          <c:tx>
            <c:v>Aggiuntivi</c:v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c:spPr>
          <c:invertIfNegative val="0"/>
          <c:val>
            <c:numRef>
              <c:f>'[Chart in Microsoft PowerPoint]Sheet1'!$C$20:$C$28</c:f>
              <c:numCache>
                <c:formatCode>General</c:formatCode>
                <c:ptCount val="9"/>
                <c:pt idx="6">
                  <c:v>20.0</c:v>
                </c:pt>
                <c:pt idx="7">
                  <c:v>20.0</c:v>
                </c:pt>
                <c:pt idx="8">
                  <c:v>20.0</c:v>
                </c:pt>
              </c:numCache>
            </c:numRef>
          </c:val>
        </c:ser>
        <c:ser>
          <c:idx val="1"/>
          <c:order val="2"/>
          <c:tx>
            <c:strRef>
              <c:f>'[Chart in Microsoft PowerPoint]Sheet1'!$D$19</c:f>
              <c:strCache>
                <c:ptCount val="1"/>
                <c:pt idx="0">
                  <c:v>FEI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'[Chart in Microsoft PowerPoint]Sheet1'!$A$20:$A$28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*</c:v>
                </c:pt>
                <c:pt idx="8">
                  <c:v>2015 *</c:v>
                </c:pt>
              </c:strCache>
            </c:strRef>
          </c:cat>
          <c:val>
            <c:numRef>
              <c:f>'[Chart in Microsoft PowerPoint]Sheet1'!$D$20:$D$28</c:f>
              <c:numCache>
                <c:formatCode>General</c:formatCode>
                <c:ptCount val="9"/>
                <c:pt idx="0">
                  <c:v>2.0</c:v>
                </c:pt>
                <c:pt idx="1">
                  <c:v>1.3</c:v>
                </c:pt>
                <c:pt idx="2">
                  <c:v>1.0</c:v>
                </c:pt>
                <c:pt idx="3">
                  <c:v>1.5</c:v>
                </c:pt>
                <c:pt idx="4">
                  <c:v>2.6</c:v>
                </c:pt>
                <c:pt idx="5">
                  <c:v>2.6</c:v>
                </c:pt>
                <c:pt idx="6">
                  <c:v>3.3</c:v>
                </c:pt>
                <c:pt idx="7">
                  <c:v>3.9</c:v>
                </c:pt>
                <c:pt idx="8">
                  <c:v>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-2058771224"/>
        <c:axId val="-2058688520"/>
        <c:axId val="0"/>
      </c:bar3DChart>
      <c:catAx>
        <c:axId val="-205877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58688520"/>
        <c:crosses val="autoZero"/>
        <c:auto val="1"/>
        <c:lblAlgn val="ctr"/>
        <c:lblOffset val="100"/>
        <c:noMultiLvlLbl val="0"/>
      </c:catAx>
      <c:valAx>
        <c:axId val="-2058688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>
                    <a:latin typeface="Arial" panose="020B0604020202020204" pitchFamily="34" charset="0"/>
                  </a:defRPr>
                </a:pPr>
                <a:r>
                  <a:rPr lang="en-GB" sz="1050" dirty="0" err="1">
                    <a:latin typeface="Arial" panose="020B0604020202020204" pitchFamily="34" charset="0"/>
                  </a:rPr>
                  <a:t>m</a:t>
                </a:r>
                <a:r>
                  <a:rPr lang="en-GB" sz="1050" dirty="0" err="1" smtClean="0">
                    <a:latin typeface="Arial" panose="020B0604020202020204" pitchFamily="34" charset="0"/>
                  </a:rPr>
                  <a:t>iliardi</a:t>
                </a:r>
                <a:r>
                  <a:rPr lang="en-GB" sz="1050" baseline="0" dirty="0" smtClean="0">
                    <a:latin typeface="Arial" panose="020B0604020202020204" pitchFamily="34" charset="0"/>
                  </a:rPr>
                  <a:t> </a:t>
                </a:r>
                <a:r>
                  <a:rPr lang="en-GB" sz="1050" baseline="0" dirty="0">
                    <a:latin typeface="Arial" panose="020B0604020202020204" pitchFamily="34" charset="0"/>
                  </a:rPr>
                  <a:t>di Euro </a:t>
                </a:r>
                <a:endParaRPr lang="en-GB" sz="1050" dirty="0">
                  <a:latin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58771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2E226DD-0004-4147-A47D-2A8A27B6461E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7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876"/>
            <a:ext cx="498539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4D1E39-9D90-40B1-89B3-D3412F2E791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2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D1E39-9D90-40B1-89B3-D3412F2E79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D1E39-9D90-40B1-89B3-D3412F2E79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D1E39-9D90-40B1-89B3-D3412F2E79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00529F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529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8813-9F3F-430C-B1DC-74B87FA7693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979613" y="6453188"/>
            <a:ext cx="5402262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2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EB8F-A6AB-4B81-B563-B2A20609009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549275"/>
            <a:ext cx="207010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49275"/>
            <a:ext cx="605790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2504-7444-491F-8F57-2CB2B0CAC94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0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8040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341438"/>
            <a:ext cx="8280400" cy="49672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2AE9-CDAD-42F9-B539-655EB664A1E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3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8040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64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341438"/>
            <a:ext cx="4064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13B2-8966-4CB9-88B8-9C3C610C780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0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03/09/2014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145384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69E7-BA5D-4997-9AA0-F237F48B2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3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5F36-0503-4072-A046-37ACB9E2B9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DB87-B666-466E-A422-93D490B5C5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58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9909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7588" y="1341438"/>
            <a:ext cx="399256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E9B1-E6ED-4ACD-A691-2ECC550822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64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8F02-63BA-4E01-B28F-2D53EA19CB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A6777-2918-48FF-B830-1F137CF25AB8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6631-0F0F-4088-985D-BB0E67E62A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2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09F7-BEF3-49B0-8EB1-3BC213D0CA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8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E461-7869-4B23-8714-7F885122E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8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205E-4DFB-4AFB-8B19-68D72A1DA8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0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FB65-2E11-4B77-B0DD-6A3E145FC9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5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6563" y="476250"/>
            <a:ext cx="2033587" cy="56165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76250"/>
            <a:ext cx="5949950" cy="56165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FD3E-C1DC-4DA8-84F0-530902B8A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01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62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4213" y="1341438"/>
            <a:ext cx="3990975" cy="47513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7588" y="1341438"/>
            <a:ext cx="3992562" cy="47513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17CF-CF6C-4C87-821B-2815C9BB31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341438"/>
            <a:ext cx="8135937" cy="47513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6098-42A7-40A7-8F99-8D4E8905EF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45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949D-F05B-432D-B8A7-9127DCE2781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45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28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8040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64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341438"/>
            <a:ext cx="4064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8175" cy="4048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51725" y="6453188"/>
            <a:ext cx="1692275" cy="404812"/>
          </a:xfrm>
        </p:spPr>
        <p:txBody>
          <a:bodyPr/>
          <a:lstStyle>
            <a:lvl1pPr>
              <a:defRPr/>
            </a:lvl1pPr>
          </a:lstStyle>
          <a:p>
            <a:fld id="{9A004DB9-B71F-4790-93F2-100276167F19}" type="slidenum">
              <a:rPr lang="en-US">
                <a:solidFill>
                  <a:prstClr val="white"/>
                </a:solidFill>
              </a:rPr>
              <a:pPr/>
              <a:t>‹n.›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979613" y="6453188"/>
            <a:ext cx="5400675" cy="404812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2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F3DC-A031-4384-A9BE-D87EDFF1BB00}" type="slidenum">
              <a:rPr lang="en-US">
                <a:solidFill>
                  <a:prstClr val="white"/>
                </a:solidFill>
              </a:rPr>
              <a:pPr>
                <a:defRPr/>
              </a:pPr>
              <a:t>‹n.›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36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4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49CD-DFE9-4BA6-8D01-1B7368ACA8DB}" type="slidenum">
              <a:rPr lang="en-US">
                <a:solidFill>
                  <a:prstClr val="white"/>
                </a:solidFill>
              </a:rPr>
              <a:pPr>
                <a:defRPr/>
              </a:pPr>
              <a:t>‹n.›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63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640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341438"/>
            <a:ext cx="40640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358A-D338-47D4-A0FE-39E62070CA5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1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45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28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‹n.›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8040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64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341438"/>
            <a:ext cx="4064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8175" cy="4048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51725" y="6453188"/>
            <a:ext cx="1692275" cy="404812"/>
          </a:xfrm>
        </p:spPr>
        <p:txBody>
          <a:bodyPr/>
          <a:lstStyle>
            <a:lvl1pPr>
              <a:defRPr/>
            </a:lvl1pPr>
          </a:lstStyle>
          <a:p>
            <a:fld id="{9A004DB9-B71F-4790-93F2-100276167F19}" type="slidenum">
              <a:rPr lang="en-US">
                <a:solidFill>
                  <a:prstClr val="white"/>
                </a:solidFill>
              </a:rPr>
              <a:pPr/>
              <a:t>‹n.›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979613" y="6453188"/>
            <a:ext cx="5400675" cy="404812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2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F3DC-A031-4384-A9BE-D87EDFF1BB00}" type="slidenum">
              <a:rPr lang="en-US">
                <a:solidFill>
                  <a:prstClr val="white"/>
                </a:solidFill>
              </a:rPr>
              <a:pPr>
                <a:defRPr/>
              </a:pPr>
              <a:t>‹n.›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36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4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14 February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49CD-DFE9-4BA6-8D01-1B7368ACA8DB}" type="slidenum">
              <a:rPr lang="en-US">
                <a:solidFill>
                  <a:prstClr val="white"/>
                </a:solidFill>
              </a:rPr>
              <a:pPr>
                <a:defRPr/>
              </a:pPr>
              <a:t>‹n.›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6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09D6-CE2C-42AF-A342-1458C3A80A8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072C3-6B88-48CB-A258-281DE82D940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2F6E-8CC7-4290-884A-6F7D1F77218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EBCDA-49EA-4ADD-B66F-1629527D9D51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6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FDCA-113D-44AE-BD9D-CED2BE3BE88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5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9275"/>
            <a:ext cx="82804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804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81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14 February 2014</a:t>
            </a: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453188"/>
            <a:ext cx="16922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F38BE1-9E0D-4B33-BCE4-9CA8EEAEADA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53188"/>
            <a:ext cx="54006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8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6250"/>
            <a:ext cx="81359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81359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cs typeface="Times New Roman"/>
              </a:rPr>
              <a:t>14 February 2014</a:t>
            </a:r>
            <a:endParaRPr lang="en-US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DEB6B0-2A94-481C-8B48-3499613AA509}" type="slidenum">
              <a:rPr lang="en-US">
                <a:solidFill>
                  <a:srgbClr val="FFFFFF"/>
                </a:solidFill>
                <a:cs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algn="ctr">
              <a:defRPr/>
            </a:pPr>
            <a:endParaRPr lang="en-GB">
              <a:solidFill>
                <a:srgbClr val="FFFF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Arial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6484257"/>
            <a:ext cx="18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Arial"/>
                <a:cs typeface="+mn-cs"/>
              </a:rPr>
              <a:t>14 February 2014</a:t>
            </a: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000" y="6484257"/>
            <a:ext cx="46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0000" y="6484257"/>
            <a:ext cx="18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6484257"/>
            <a:ext cx="18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Arial"/>
                <a:cs typeface="+mn-cs"/>
              </a:rPr>
              <a:t>14 February 2014</a:t>
            </a: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000" y="6484257"/>
            <a:ext cx="46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0000" y="6484257"/>
            <a:ext cx="18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cid:image003.png@01D005BB.8E54CDD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Investing in Long-Term Europe:</a:t>
            </a:r>
            <a:br>
              <a:rPr lang="en-US" sz="2800" dirty="0" smtClean="0"/>
            </a:br>
            <a:r>
              <a:rPr lang="en-US" sz="2800" dirty="0" smtClean="0"/>
              <a:t>re-launching fixed, network and social infrastructure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/>
          <a:lstStyle/>
          <a:p>
            <a:r>
              <a:rPr lang="fr-CH" dirty="0" smtClean="0"/>
              <a:t>Dario </a:t>
            </a:r>
            <a:r>
              <a:rPr lang="fr-CH" dirty="0" err="1" smtClean="0"/>
              <a:t>Scannapieco</a:t>
            </a:r>
            <a:endParaRPr lang="fr-CH" dirty="0" smtClean="0"/>
          </a:p>
          <a:p>
            <a:r>
              <a:rPr lang="fr-CH" dirty="0" smtClean="0"/>
              <a:t>Vice </a:t>
            </a:r>
            <a:r>
              <a:rPr lang="fr-CH" dirty="0" err="1" smtClean="0"/>
              <a:t>Presidente</a:t>
            </a:r>
            <a:endParaRPr lang="fr-CH" dirty="0" smtClean="0"/>
          </a:p>
          <a:p>
            <a:r>
              <a:rPr lang="fr-CH" dirty="0" err="1" smtClean="0"/>
              <a:t>Banca</a:t>
            </a:r>
            <a:r>
              <a:rPr lang="fr-CH" dirty="0" smtClean="0"/>
              <a:t> </a:t>
            </a:r>
            <a:r>
              <a:rPr lang="fr-CH" dirty="0" err="1"/>
              <a:t>E</a:t>
            </a:r>
            <a:r>
              <a:rPr lang="fr-CH" dirty="0" err="1" smtClean="0"/>
              <a:t>uropea</a:t>
            </a:r>
            <a:r>
              <a:rPr lang="fr-CH" dirty="0" smtClean="0"/>
              <a:t> per </a:t>
            </a:r>
            <a:r>
              <a:rPr lang="fr-CH" dirty="0" err="1" smtClean="0"/>
              <a:t>gli</a:t>
            </a:r>
            <a:r>
              <a:rPr lang="fr-CH" dirty="0" smtClean="0"/>
              <a:t> </a:t>
            </a:r>
            <a:r>
              <a:rPr lang="fr-CH" dirty="0" err="1"/>
              <a:t>I</a:t>
            </a:r>
            <a:r>
              <a:rPr lang="fr-CH" dirty="0" err="1" smtClean="0"/>
              <a:t>nvestimenti</a:t>
            </a:r>
            <a:endParaRPr lang="fr-CH" dirty="0" smtClean="0"/>
          </a:p>
          <a:p>
            <a:r>
              <a:rPr lang="fr-CH" dirty="0" err="1" smtClean="0"/>
              <a:t>Presidente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Fondo</a:t>
            </a:r>
            <a:r>
              <a:rPr lang="fr-CH" dirty="0" smtClean="0"/>
              <a:t> </a:t>
            </a:r>
            <a:r>
              <a:rPr lang="fr-CH" dirty="0" err="1" smtClean="0"/>
              <a:t>Europeo</a:t>
            </a:r>
            <a:r>
              <a:rPr lang="fr-CH" dirty="0" smtClean="0"/>
              <a:t> per </a:t>
            </a:r>
            <a:r>
              <a:rPr lang="fr-CH" dirty="0" err="1" smtClean="0"/>
              <a:t>gli</a:t>
            </a:r>
            <a:r>
              <a:rPr lang="fr-CH" dirty="0" smtClean="0"/>
              <a:t> </a:t>
            </a:r>
            <a:r>
              <a:rPr lang="fr-CH" dirty="0" err="1" smtClean="0"/>
              <a:t>Investimenti</a:t>
            </a:r>
            <a:endParaRPr lang="fr-CH" dirty="0" smtClean="0"/>
          </a:p>
          <a:p>
            <a:r>
              <a:rPr lang="fr-CH" sz="1600" i="1" dirty="0" smtClean="0"/>
              <a:t/>
            </a:r>
            <a:br>
              <a:rPr lang="fr-CH" sz="1600" i="1" dirty="0" smtClean="0"/>
            </a:br>
            <a:r>
              <a:rPr lang="fr-CH" sz="1600" i="1" dirty="0" smtClean="0"/>
              <a:t>12 </a:t>
            </a:r>
            <a:r>
              <a:rPr lang="fr-CH" sz="1600" i="1" dirty="0" err="1" smtClean="0"/>
              <a:t>Dicembre</a:t>
            </a:r>
            <a:r>
              <a:rPr lang="fr-CH" sz="1600" i="1" dirty="0" smtClean="0"/>
              <a:t> </a:t>
            </a:r>
            <a:r>
              <a:rPr lang="fr-CH" sz="1600" i="1" dirty="0"/>
              <a:t>2014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2217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Fabbisogno</a:t>
            </a:r>
            <a:r>
              <a:rPr lang="fr-CH" dirty="0"/>
              <a:t> </a:t>
            </a:r>
            <a:r>
              <a:rPr lang="fr-CH" dirty="0" smtClean="0"/>
              <a:t>EU: PIL vs. </a:t>
            </a:r>
            <a:r>
              <a:rPr lang="fr-CH" dirty="0" err="1" smtClean="0"/>
              <a:t>Investimenti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A6777-2918-48FF-B830-1F137CF25A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149" r="12024" b="15625"/>
          <a:stretch/>
        </p:blipFill>
        <p:spPr bwMode="auto">
          <a:xfrm>
            <a:off x="323529" y="1340768"/>
            <a:ext cx="7776863" cy="493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084168" y="2852936"/>
            <a:ext cx="1296144" cy="172819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9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Fabbisogno</a:t>
            </a:r>
            <a:r>
              <a:rPr lang="fr-CH" dirty="0"/>
              <a:t> EU: </a:t>
            </a:r>
            <a:r>
              <a:rPr lang="fr-CH" dirty="0" err="1"/>
              <a:t>Investimenti</a:t>
            </a:r>
            <a:r>
              <a:rPr lang="fr-CH" dirty="0"/>
              <a:t> </a:t>
            </a:r>
            <a:r>
              <a:rPr lang="fr-CH" dirty="0" err="1"/>
              <a:t>fissi</a:t>
            </a:r>
            <a:r>
              <a:rPr lang="fr-CH" dirty="0"/>
              <a:t> </a:t>
            </a:r>
            <a:r>
              <a:rPr lang="fr-CH" dirty="0" err="1"/>
              <a:t>lordi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A6777-2918-48FF-B830-1F137CF25A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28274" r="6786" b="24851"/>
          <a:stretch/>
        </p:blipFill>
        <p:spPr bwMode="auto">
          <a:xfrm>
            <a:off x="82721" y="1772816"/>
            <a:ext cx="873742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A6777-2918-48FF-B830-1F137CF25A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/>
          <a:stretch/>
        </p:blipFill>
        <p:spPr bwMode="auto">
          <a:xfrm>
            <a:off x="971600" y="1340768"/>
            <a:ext cx="7169513" cy="410539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11286" y="5661248"/>
            <a:ext cx="32064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* Solo </a:t>
            </a:r>
            <a:r>
              <a:rPr lang="en-US" sz="700" dirty="0" err="1" smtClean="0"/>
              <a:t>Paesi</a:t>
            </a:r>
            <a:r>
              <a:rPr lang="en-US" sz="700" dirty="0" smtClean="0"/>
              <a:t> EU-OECD</a:t>
            </a:r>
            <a:endParaRPr lang="en-GB" sz="7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496746" cy="574675"/>
          </a:xfrm>
        </p:spPr>
        <p:txBody>
          <a:bodyPr/>
          <a:lstStyle/>
          <a:p>
            <a:r>
              <a:rPr lang="en-GB" sz="2400" dirty="0" err="1"/>
              <a:t>C</a:t>
            </a:r>
            <a:r>
              <a:rPr lang="en-GB" sz="2400" dirty="0" err="1" smtClean="0"/>
              <a:t>rescita</a:t>
            </a:r>
            <a:r>
              <a:rPr lang="en-GB" sz="2400" dirty="0" smtClean="0"/>
              <a:t> </a:t>
            </a:r>
            <a:r>
              <a:rPr lang="en-GB" sz="2400" dirty="0"/>
              <a:t>media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produttivita</a:t>
            </a:r>
            <a:r>
              <a:rPr lang="en-GB" sz="2400" dirty="0"/>
              <a:t>': EU vs. USA e </a:t>
            </a:r>
            <a:r>
              <a:rPr lang="en-GB" sz="2400" dirty="0" err="1"/>
              <a:t>Giappone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3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6FE1F-C046-465B-9A25-EEFEEBB975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20372" y="5601257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000" dirty="0"/>
              <a:t>*</a:t>
            </a:r>
            <a:r>
              <a:rPr lang="en-GB" sz="1000" dirty="0" smtClean="0"/>
              <a:t> </a:t>
            </a:r>
            <a:r>
              <a:rPr lang="en-GB" sz="1000" dirty="0" err="1" smtClean="0"/>
              <a:t>previsione</a:t>
            </a:r>
            <a:endParaRPr lang="en-GB" sz="1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6624228" y="3897052"/>
            <a:ext cx="396044" cy="3600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781216" y="4680852"/>
            <a:ext cx="323816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65894"/>
              </p:ext>
            </p:extLst>
          </p:nvPr>
        </p:nvGraphicFramePr>
        <p:xfrm>
          <a:off x="1655676" y="5410711"/>
          <a:ext cx="6096000" cy="571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71.7 (20)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(20)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(20)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1907704" y="5877272"/>
            <a:ext cx="1080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482348"/>
              </p:ext>
            </p:extLst>
          </p:nvPr>
        </p:nvGraphicFramePr>
        <p:xfrm>
          <a:off x="1439652" y="1988840"/>
          <a:ext cx="6906477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539750" y="549275"/>
            <a:ext cx="8496746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GB" dirty="0" err="1"/>
              <a:t>Gruppo</a:t>
            </a:r>
            <a:r>
              <a:rPr lang="en-GB" dirty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: </a:t>
            </a:r>
            <a:r>
              <a:rPr lang="en-GB" dirty="0" err="1"/>
              <a:t>Investimenti</a:t>
            </a:r>
            <a:r>
              <a:rPr lang="en-GB" dirty="0"/>
              <a:t> 2007-2015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r>
              <a:rPr lang="en-US" dirty="0" smtClean="0"/>
              <a:t> Taskforce EC-BEI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5072C3-6B88-48CB-A258-281DE82D94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 descr="cid:image003.png@01D005BB.8E54CD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943600" cy="3865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9758" y="1628800"/>
            <a:ext cx="7806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Distribuzione</a:t>
            </a:r>
            <a:r>
              <a:rPr lang="en-US" dirty="0" smtClean="0"/>
              <a:t> </a:t>
            </a:r>
            <a:r>
              <a:rPr lang="en-US" dirty="0" err="1" smtClean="0"/>
              <a:t>settoriale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investimenti</a:t>
            </a:r>
            <a:r>
              <a:rPr lang="en-US" dirty="0" smtClean="0"/>
              <a:t> </a:t>
            </a:r>
            <a:r>
              <a:rPr lang="en-US" dirty="0" err="1" smtClean="0"/>
              <a:t>identificati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Membri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periodo</a:t>
            </a:r>
            <a:r>
              <a:rPr lang="en-US" dirty="0" smtClean="0"/>
              <a:t> </a:t>
            </a:r>
            <a:r>
              <a:rPr lang="en-US" dirty="0"/>
              <a:t>2015-2017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1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 Junker: </a:t>
            </a:r>
            <a:r>
              <a:rPr lang="en-US" dirty="0" err="1" smtClean="0"/>
              <a:t>Fondo</a:t>
            </a:r>
            <a:r>
              <a:rPr lang="en-US" dirty="0" smtClean="0"/>
              <a:t> EFSI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16694" y="1158134"/>
            <a:ext cx="7339682" cy="5295202"/>
            <a:chOff x="616694" y="1158134"/>
            <a:chExt cx="7339682" cy="52952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7" t="15556" r="21250" b="12500"/>
            <a:stretch/>
          </p:blipFill>
          <p:spPr bwMode="auto">
            <a:xfrm>
              <a:off x="616694" y="1158134"/>
              <a:ext cx="7339682" cy="529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067944" y="4653136"/>
              <a:ext cx="43204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5072C3-6B88-48CB-A258-281DE82D94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IB PPT Template">
  <a:themeElements>
    <a:clrScheme name="EIB PPT Template 12">
      <a:dk1>
        <a:srgbClr val="000000"/>
      </a:dk1>
      <a:lt1>
        <a:srgbClr val="FFFFFF"/>
      </a:lt1>
      <a:dk2>
        <a:srgbClr val="00529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0529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IB PPT Templat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ＭＳ Ｐゴシック"/>
        <a:cs typeface="Times New Roman"/>
      </a:majorFont>
      <a:minorFont>
        <a:latin typeface="Arial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30000"/>
          </a:srgbClr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30000"/>
          </a:srgbClr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16481</TotalTime>
  <Words>137</Words>
  <Application>Microsoft Macintosh PowerPoint</Application>
  <PresentationFormat>Presentazione su schermo (4:3)</PresentationFormat>
  <Paragraphs>56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EIB PPT Template</vt:lpstr>
      <vt:lpstr>1_EIB PPT Template</vt:lpstr>
      <vt:lpstr>EIB Corporate Theme</vt:lpstr>
      <vt:lpstr>1_EIB Corporate Theme</vt:lpstr>
      <vt:lpstr>Investing in Long-Term Europe: re-launching fixed, network and social infrastructure</vt:lpstr>
      <vt:lpstr>Fabbisogno EU: PIL vs. Investimenti</vt:lpstr>
      <vt:lpstr>Fabbisogno EU: Investimenti fissi lordi</vt:lpstr>
      <vt:lpstr>Crescita media della produttivita': EU vs. USA e Giappone</vt:lpstr>
      <vt:lpstr>Presentazione di PowerPoint</vt:lpstr>
      <vt:lpstr>Risultati Taskforce EC-BEI</vt:lpstr>
      <vt:lpstr>Piano Junker: Fondo EFSI</vt:lpstr>
    </vt:vector>
  </TitlesOfParts>
  <Company>BEI | EIB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CONFORTI</dc:creator>
  <cp:lastModifiedBy>Roberto Bastianelli</cp:lastModifiedBy>
  <cp:revision>967</cp:revision>
  <cp:lastPrinted>2014-10-24T08:57:58Z</cp:lastPrinted>
  <dcterms:created xsi:type="dcterms:W3CDTF">2006-01-26T09:30:31Z</dcterms:created>
  <dcterms:modified xsi:type="dcterms:W3CDTF">2014-12-11T18:00:59Z</dcterms:modified>
</cp:coreProperties>
</file>